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62" r:id="rId5"/>
    <p:sldId id="270" r:id="rId6"/>
    <p:sldId id="263" r:id="rId7"/>
    <p:sldId id="261" r:id="rId8"/>
    <p:sldId id="265" r:id="rId9"/>
    <p:sldId id="272" r:id="rId10"/>
    <p:sldId id="269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08" autoAdjust="0"/>
  </p:normalViewPr>
  <p:slideViewPr>
    <p:cSldViewPr>
      <p:cViewPr varScale="1">
        <p:scale>
          <a:sx n="66" d="100"/>
          <a:sy n="66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8C523-FC71-4D1F-AD15-C40CE95ED5BA}" type="datetimeFigureOut">
              <a:rPr lang="ru-RU" smtClean="0"/>
              <a:t>18.12.2020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54EB4-31F1-4D7D-82C3-840DBF734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60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54EB4-31F1-4D7D-82C3-840DBF73471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331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C40ED-144E-4DC3-B136-D4371B06FF4A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83F8C-B798-404C-9FC5-3D5643356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C40ED-144E-4DC3-B136-D4371B06FF4A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83F8C-B798-404C-9FC5-3D5643356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C40ED-144E-4DC3-B136-D4371B06FF4A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83F8C-B798-404C-9FC5-3D5643356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C40ED-144E-4DC3-B136-D4371B06FF4A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83F8C-B798-404C-9FC5-3D5643356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C40ED-144E-4DC3-B136-D4371B06FF4A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83F8C-B798-404C-9FC5-3D5643356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C40ED-144E-4DC3-B136-D4371B06FF4A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83F8C-B798-404C-9FC5-3D5643356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C40ED-144E-4DC3-B136-D4371B06FF4A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83F8C-B798-404C-9FC5-3D5643356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C40ED-144E-4DC3-B136-D4371B06FF4A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83F8C-B798-404C-9FC5-3D5643356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C40ED-144E-4DC3-B136-D4371B06FF4A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83F8C-B798-404C-9FC5-3D5643356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C40ED-144E-4DC3-B136-D4371B06FF4A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83F8C-B798-404C-9FC5-3D5643356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C40ED-144E-4DC3-B136-D4371B06FF4A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83F8C-B798-404C-9FC5-3D5643356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CFC40ED-144E-4DC3-B136-D4371B06FF4A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C83F8C-B798-404C-9FC5-3D5643356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340768"/>
            <a:ext cx="7772400" cy="2520279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Презентация 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центра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нравственно-патриотического воспитания в старшей  разновозрастной группе МБОУ</a:t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« </a:t>
            </a:r>
            <a:r>
              <a:rPr lang="ru-RU" b="1" dirty="0" err="1" smtClean="0">
                <a:solidFill>
                  <a:srgbClr val="C00000"/>
                </a:solidFill>
                <a:latin typeface="Monotype Corsiva" pitchFamily="66" charset="0"/>
              </a:rPr>
              <a:t>Марьевская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ООШ им. В.Д. Федорова».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1224136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Воспитатель: </a:t>
            </a:r>
            <a:r>
              <a:rPr lang="ru-RU" b="1" dirty="0" err="1" smtClean="0">
                <a:solidFill>
                  <a:srgbClr val="7030A0"/>
                </a:solidFill>
                <a:latin typeface="Monotype Corsiva" pitchFamily="66" charset="0"/>
              </a:rPr>
              <a:t>Кандерская</a:t>
            </a: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 Ю.А. </a:t>
            </a:r>
          </a:p>
          <a:p>
            <a:pPr algn="r"/>
            <a:endParaRPr lang="ru-RU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/>
          <a:lstStyle/>
          <a:p>
            <a:r>
              <a:rPr lang="ru-RU" sz="2400" i="1" dirty="0" smtClean="0">
                <a:latin typeface="Monotype Corsiva" panose="03010101010201010101" pitchFamily="66" charset="0"/>
              </a:rPr>
              <a:t>Никто не учит маленького человека: </a:t>
            </a:r>
            <a:r>
              <a:rPr lang="ru-RU" sz="2400" dirty="0" smtClean="0">
                <a:latin typeface="Monotype Corsiva" panose="03010101010201010101" pitchFamily="66" charset="0"/>
              </a:rPr>
              <a:t/>
            </a:r>
            <a:br>
              <a:rPr lang="ru-RU" sz="2400" dirty="0" smtClean="0">
                <a:latin typeface="Monotype Corsiva" panose="03010101010201010101" pitchFamily="66" charset="0"/>
              </a:rPr>
            </a:br>
            <a:r>
              <a:rPr lang="ru-RU" sz="2400" i="1" dirty="0" smtClean="0">
                <a:latin typeface="Monotype Corsiva" panose="03010101010201010101" pitchFamily="66" charset="0"/>
              </a:rPr>
              <a:t> «Будь равнодушным к людям, ломай деревья,</a:t>
            </a:r>
            <a:r>
              <a:rPr lang="ru-RU" sz="2400" b="1" i="1" dirty="0" smtClean="0">
                <a:latin typeface="Monotype Corsiva" panose="03010101010201010101" pitchFamily="66" charset="0"/>
              </a:rPr>
              <a:t> </a:t>
            </a:r>
            <a:r>
              <a:rPr lang="ru-RU" sz="2400" dirty="0" smtClean="0">
                <a:latin typeface="Monotype Corsiva" panose="03010101010201010101" pitchFamily="66" charset="0"/>
              </a:rPr>
              <a:t/>
            </a:r>
            <a:br>
              <a:rPr lang="ru-RU" sz="2400" dirty="0" smtClean="0">
                <a:latin typeface="Monotype Corsiva" panose="03010101010201010101" pitchFamily="66" charset="0"/>
              </a:rPr>
            </a:br>
            <a:r>
              <a:rPr lang="ru-RU" sz="2400" i="1" dirty="0" smtClean="0">
                <a:latin typeface="Monotype Corsiva" panose="03010101010201010101" pitchFamily="66" charset="0"/>
              </a:rPr>
              <a:t> попирай красоту, выше всего ставь свое личное».</a:t>
            </a:r>
            <a:r>
              <a:rPr lang="ru-RU" sz="2400" b="1" dirty="0" smtClean="0">
                <a:latin typeface="Monotype Corsiva" panose="03010101010201010101" pitchFamily="66" charset="0"/>
              </a:rPr>
              <a:t/>
            </a:r>
            <a:br>
              <a:rPr lang="ru-RU" sz="2400" b="1" dirty="0" smtClean="0">
                <a:latin typeface="Monotype Corsiva" panose="03010101010201010101" pitchFamily="66" charset="0"/>
              </a:rPr>
            </a:br>
            <a:r>
              <a:rPr lang="ru-RU" sz="2400" i="1" dirty="0" smtClean="0">
                <a:latin typeface="Monotype Corsiva" panose="03010101010201010101" pitchFamily="66" charset="0"/>
              </a:rPr>
              <a:t> Все дело в одной, в очень важной закономерности </a:t>
            </a:r>
            <a:r>
              <a:rPr lang="ru-RU" sz="2400" b="1" dirty="0" smtClean="0">
                <a:latin typeface="Monotype Corsiva" panose="03010101010201010101" pitchFamily="66" charset="0"/>
              </a:rPr>
              <a:t/>
            </a:r>
            <a:br>
              <a:rPr lang="ru-RU" sz="2400" b="1" dirty="0" smtClean="0">
                <a:latin typeface="Monotype Corsiva" panose="03010101010201010101" pitchFamily="66" charset="0"/>
              </a:rPr>
            </a:br>
            <a:r>
              <a:rPr lang="ru-RU" sz="2400" i="1" dirty="0" smtClean="0">
                <a:latin typeface="Monotype Corsiva" panose="03010101010201010101" pitchFamily="66" charset="0"/>
              </a:rPr>
              <a:t>нравственно-патриотического воспитания.           </a:t>
            </a:r>
            <a:r>
              <a:rPr lang="ru-RU" sz="2400" b="1" dirty="0" smtClean="0">
                <a:latin typeface="Monotype Corsiva" panose="03010101010201010101" pitchFamily="66" charset="0"/>
              </a:rPr>
              <a:t/>
            </a:r>
            <a:br>
              <a:rPr lang="ru-RU" sz="2400" b="1" dirty="0" smtClean="0">
                <a:latin typeface="Monotype Corsiva" panose="03010101010201010101" pitchFamily="66" charset="0"/>
              </a:rPr>
            </a:br>
            <a:r>
              <a:rPr lang="ru-RU" sz="2400" i="1" dirty="0" smtClean="0">
                <a:latin typeface="Monotype Corsiva" panose="03010101010201010101" pitchFamily="66" charset="0"/>
              </a:rPr>
              <a:t>Если человека учат добру - учат умело, умно, </a:t>
            </a:r>
            <a:r>
              <a:rPr lang="ru-RU" sz="2400" b="1" dirty="0" smtClean="0">
                <a:latin typeface="Monotype Corsiva" panose="03010101010201010101" pitchFamily="66" charset="0"/>
              </a:rPr>
              <a:t/>
            </a:r>
            <a:br>
              <a:rPr lang="ru-RU" sz="2400" b="1" dirty="0" smtClean="0">
                <a:latin typeface="Monotype Corsiva" panose="03010101010201010101" pitchFamily="66" charset="0"/>
              </a:rPr>
            </a:br>
            <a:r>
              <a:rPr lang="ru-RU" sz="2400" i="1" dirty="0" smtClean="0">
                <a:latin typeface="Monotype Corsiva" panose="03010101010201010101" pitchFamily="66" charset="0"/>
              </a:rPr>
              <a:t> настойчиво, требовательно, в результате будет</a:t>
            </a:r>
            <a:r>
              <a:rPr lang="ru-RU" sz="2400" b="1" dirty="0" smtClean="0">
                <a:latin typeface="Monotype Corsiva" panose="03010101010201010101" pitchFamily="66" charset="0"/>
              </a:rPr>
              <a:t> </a:t>
            </a:r>
            <a:r>
              <a:rPr lang="ru-RU" sz="2400" i="1" dirty="0" smtClean="0">
                <a:latin typeface="Monotype Corsiva" panose="03010101010201010101" pitchFamily="66" charset="0"/>
              </a:rPr>
              <a:t>добро. </a:t>
            </a:r>
            <a:r>
              <a:rPr lang="ru-RU" sz="2400" b="1" dirty="0" smtClean="0">
                <a:latin typeface="Monotype Corsiva" panose="03010101010201010101" pitchFamily="66" charset="0"/>
              </a:rPr>
              <a:t/>
            </a:r>
            <a:br>
              <a:rPr lang="ru-RU" sz="2400" b="1" dirty="0" smtClean="0">
                <a:latin typeface="Monotype Corsiva" panose="03010101010201010101" pitchFamily="66" charset="0"/>
              </a:rPr>
            </a:br>
            <a:r>
              <a:rPr lang="ru-RU" sz="2400" i="1" dirty="0" smtClean="0">
                <a:latin typeface="Monotype Corsiva" panose="03010101010201010101" pitchFamily="66" charset="0"/>
              </a:rPr>
              <a:t> Учат злу (очень редко, но бывает и так), </a:t>
            </a:r>
            <a:r>
              <a:rPr lang="ru-RU" sz="2400" b="1" dirty="0" smtClean="0">
                <a:latin typeface="Monotype Corsiva" panose="03010101010201010101" pitchFamily="66" charset="0"/>
              </a:rPr>
              <a:t/>
            </a:r>
            <a:br>
              <a:rPr lang="ru-RU" sz="2400" b="1" dirty="0" smtClean="0">
                <a:latin typeface="Monotype Corsiva" panose="03010101010201010101" pitchFamily="66" charset="0"/>
              </a:rPr>
            </a:br>
            <a:r>
              <a:rPr lang="ru-RU" sz="2400" i="1" dirty="0" smtClean="0">
                <a:latin typeface="Monotype Corsiva" panose="03010101010201010101" pitchFamily="66" charset="0"/>
              </a:rPr>
              <a:t>в результате будет зло.       </a:t>
            </a:r>
            <a:r>
              <a:rPr lang="ru-RU" sz="2400" b="1" dirty="0" smtClean="0">
                <a:latin typeface="Monotype Corsiva" panose="03010101010201010101" pitchFamily="66" charset="0"/>
              </a:rPr>
              <a:t/>
            </a:r>
            <a:br>
              <a:rPr lang="ru-RU" sz="2400" b="1" dirty="0" smtClean="0">
                <a:latin typeface="Monotype Corsiva" panose="03010101010201010101" pitchFamily="66" charset="0"/>
              </a:rPr>
            </a:br>
            <a:r>
              <a:rPr lang="ru-RU" sz="2400" i="1" dirty="0" smtClean="0">
                <a:latin typeface="Monotype Corsiva" panose="03010101010201010101" pitchFamily="66" charset="0"/>
              </a:rPr>
              <a:t> Не учат ни добру, ни злу - все равно будет зло, </a:t>
            </a:r>
            <a:r>
              <a:rPr lang="ru-RU" sz="2400" b="1" dirty="0" smtClean="0">
                <a:latin typeface="Monotype Corsiva" panose="03010101010201010101" pitchFamily="66" charset="0"/>
              </a:rPr>
              <a:t/>
            </a:r>
            <a:br>
              <a:rPr lang="ru-RU" sz="2400" b="1" dirty="0" smtClean="0">
                <a:latin typeface="Monotype Corsiva" panose="03010101010201010101" pitchFamily="66" charset="0"/>
              </a:rPr>
            </a:br>
            <a:r>
              <a:rPr lang="ru-RU" sz="2400" i="1" dirty="0" smtClean="0">
                <a:latin typeface="Monotype Corsiva" panose="03010101010201010101" pitchFamily="66" charset="0"/>
              </a:rPr>
              <a:t> потому, что и человеком его надо воспитать». </a:t>
            </a:r>
            <a:r>
              <a:rPr lang="ru-RU" sz="2400" b="1" dirty="0" smtClean="0">
                <a:latin typeface="Monotype Corsiva" panose="03010101010201010101" pitchFamily="66" charset="0"/>
              </a:rPr>
              <a:t/>
            </a:r>
            <a:br>
              <a:rPr lang="ru-RU" sz="2400" b="1" dirty="0" smtClean="0">
                <a:latin typeface="Monotype Corsiva" panose="03010101010201010101" pitchFamily="66" charset="0"/>
              </a:rPr>
            </a:br>
            <a:r>
              <a:rPr lang="ru-RU" sz="2400" i="1" dirty="0" smtClean="0">
                <a:latin typeface="Monotype Corsiva" panose="03010101010201010101" pitchFamily="66" charset="0"/>
              </a:rPr>
              <a:t>  В.А. Сухомлинский </a:t>
            </a:r>
            <a:r>
              <a:rPr lang="ru-RU" sz="2400" dirty="0" smtClean="0">
                <a:latin typeface="Monotype Corsiva" panose="03010101010201010101" pitchFamily="66" charset="0"/>
              </a:rPr>
              <a:t/>
            </a:r>
            <a:br>
              <a:rPr lang="ru-RU" sz="2400" dirty="0" smtClean="0">
                <a:latin typeface="Monotype Corsiva" panose="03010101010201010101" pitchFamily="66" charset="0"/>
              </a:rPr>
            </a:br>
            <a:endParaRPr lang="ru-RU" sz="2400" dirty="0">
              <a:latin typeface="Monotype Corsiva" panose="03010101010201010101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12-021-201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3608" y="1772816"/>
            <a:ext cx="7416824" cy="34667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63272" cy="1162050"/>
          </a:xfrm>
        </p:spPr>
        <p:txBody>
          <a:bodyPr/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Актуальность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3672" y="1435100"/>
            <a:ext cx="8902824" cy="478539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	Нравственно-патриотическое воспитание сегодня — одно из важных звеньев в системе воспитательной работы дошкольников. Это не только воспитание любви к родному дому, семье, детскому саду, городу, к родной природе, культурному достоянию своего народа, своей нации и толерантного отношения к представителям других национальностей, но и воспитание уважительного отношения к труженикам и результатам их труда, родной земле, защитникам Отечества, государственной символике, традициям государства и общенародным праздникам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0" y="620688"/>
            <a:ext cx="5111750" cy="585311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990"/>
            <a:ext cx="8229600" cy="5458618"/>
          </a:xfrm>
        </p:spPr>
        <p:txBody>
          <a:bodyPr/>
          <a:lstStyle/>
          <a:p>
            <a:pPr algn="l"/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Патриотическое воспитание дошкольников по ФГОС подразумевает следующие задачи: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формирование нравственно-духовных особенностей личности; 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-формирование чувства гордости за свою нацию; 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-формирование почтительного отношения к национальным и культурным традициям своего народа; 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-формирование либеральной позиции по отношению к ровесникам, взрослым, людям других национальностей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Уголок в нашей группе по нравственно – патриотическому воспитанию : «Мы живём в России!»</a:t>
            </a:r>
            <a:endParaRPr lang="ru-RU" sz="2800" b="1" dirty="0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4" b="3970"/>
          <a:stretch/>
        </p:blipFill>
        <p:spPr>
          <a:xfrm>
            <a:off x="53752" y="1392989"/>
            <a:ext cx="9090248" cy="534807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200" dirty="0" smtClean="0">
                <a:latin typeface="Monotype Corsiva" pitchFamily="66" charset="0"/>
                <a:cs typeface="Times New Roman" pitchFamily="18" charset="0"/>
              </a:rPr>
              <a:t>Материал по ознакомлению детей с нашей страной – Россией.</a:t>
            </a:r>
            <a:endParaRPr lang="ru-RU" sz="4200" dirty="0"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2380" y="5851509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Символика России; Карта России; папки – передвижки. </a:t>
            </a:r>
            <a:endParaRPr lang="ru-RU" b="1" i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4" t="39183" r="37730" b="27422"/>
          <a:stretch/>
        </p:blipFill>
        <p:spPr>
          <a:xfrm>
            <a:off x="1026000" y="1397737"/>
            <a:ext cx="5832000" cy="44411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036496" cy="652934"/>
          </a:xfrm>
        </p:spPr>
        <p:txBody>
          <a:bodyPr/>
          <a:lstStyle/>
          <a:p>
            <a:endParaRPr lang="ru-RU" sz="3200" b="1" dirty="0">
              <a:latin typeface="Monotype Corsiva" panose="03010101010201010101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5252001"/>
            <a:ext cx="8424936" cy="1190868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Детская литература о России, о русских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богатырях,об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истории нашей страны; папки передвижки: «Национальные костюмы народов России», «Былины»; «Символика России»;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д/и «Сложи флаг России».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2341" y="2332521"/>
            <a:ext cx="2458750" cy="2484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9096" y="718520"/>
            <a:ext cx="2483768" cy="11521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98" b="14337"/>
          <a:stretch/>
        </p:blipFill>
        <p:spPr>
          <a:xfrm>
            <a:off x="178420" y="980337"/>
            <a:ext cx="3223383" cy="3204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00"/>
          <a:stretch/>
        </p:blipFill>
        <p:spPr>
          <a:xfrm>
            <a:off x="5921091" y="1468240"/>
            <a:ext cx="2952000" cy="337311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Monotype Corsiva" panose="03010101010201010101" pitchFamily="66" charset="0"/>
                <a:cs typeface="Times New Roman" pitchFamily="18" charset="0"/>
              </a:rPr>
              <a:t>Мини – музей «Народные промыслы России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3394472" cy="4525963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989" y="1338181"/>
            <a:ext cx="3402000" cy="4536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80926"/>
          </a:xfrm>
        </p:spPr>
        <p:txBody>
          <a:bodyPr/>
          <a:lstStyle/>
          <a:p>
            <a:r>
              <a:rPr lang="ru-RU" sz="2800" dirty="0" smtClean="0">
                <a:latin typeface="Monotype Corsiva" panose="03010101010201010101" pitchFamily="66" charset="0"/>
                <a:cs typeface="Times New Roman" pitchFamily="18" charset="0"/>
              </a:rPr>
              <a:t>Ребята играют в дидактические игры </a:t>
            </a:r>
            <a:endParaRPr lang="ru-RU" sz="2800" dirty="0"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17955"/>
            <a:ext cx="4185000" cy="558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0"/>
          <a:stretch/>
        </p:blipFill>
        <p:spPr>
          <a:xfrm>
            <a:off x="4582344" y="717955"/>
            <a:ext cx="4406467" cy="5652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0" b="6570"/>
          <a:stretch/>
        </p:blipFill>
        <p:spPr>
          <a:xfrm>
            <a:off x="107504" y="620688"/>
            <a:ext cx="4464496" cy="591969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24745"/>
            <a:ext cx="4428000" cy="59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7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слайда Ромашковая Рус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слайда Ромашковая Русь</Template>
  <TotalTime>405</TotalTime>
  <Words>106</Words>
  <Application>Microsoft Office PowerPoint</Application>
  <PresentationFormat>Экран (4:3)</PresentationFormat>
  <Paragraphs>13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Monotype Corsiva</vt:lpstr>
      <vt:lpstr>Times New Roman</vt:lpstr>
      <vt:lpstr>Оформление слайда Ромашковая Русь</vt:lpstr>
      <vt:lpstr>Презентация центра нравственно-патриотического воспитания в старшей  разновозрастной группе МБОУ « Марьевская ООШ им. В.Д. Федорова».</vt:lpstr>
      <vt:lpstr>Актуальность</vt:lpstr>
      <vt:lpstr>Патриотическое воспитание дошкольников по ФГОС подразумевает следующие задачи:   -формирование нравственно-духовных особенностей личности;  -формирование чувства гордости за свою нацию;  -формирование почтительного отношения к национальным и культурным традициям своего народа;  -формирование либеральной позиции по отношению к ровесникам, взрослым, людям других национальностей. </vt:lpstr>
      <vt:lpstr>Уголок в нашей группе по нравственно – патриотическому воспитанию : «Мы живём в России!»</vt:lpstr>
      <vt:lpstr>Материал по ознакомлению детей с нашей страной – Россией.</vt:lpstr>
      <vt:lpstr>Презентация PowerPoint</vt:lpstr>
      <vt:lpstr>Мини – музей «Народные промыслы России</vt:lpstr>
      <vt:lpstr>Ребята играют в дидактические игры </vt:lpstr>
      <vt:lpstr>Презентация PowerPoint</vt:lpstr>
      <vt:lpstr>Никто не учит маленького человека:   «Будь равнодушным к людям, ломай деревья,   попирай красоту, выше всего ставь свое личное».  Все дело в одной, в очень важной закономерности  нравственно-патриотического воспитания.            Если человека учат добру - учат умело, умно,   настойчиво, требовательно, в результате будет добро.   Учат злу (очень редко, но бывает и так),  в результате будет зло.         Не учат ни добру, ни злу - все равно будет зло,   потому, что и человеком его надо воспитать».    В.А. Сухомлинский  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Уголок нравственно-патриотического воспитания в подготовительной группе</dc:title>
  <dc:creator>Виталик</dc:creator>
  <cp:lastModifiedBy>Александр</cp:lastModifiedBy>
  <cp:revision>44</cp:revision>
  <dcterms:created xsi:type="dcterms:W3CDTF">2016-02-09T04:04:02Z</dcterms:created>
  <dcterms:modified xsi:type="dcterms:W3CDTF">2020-12-18T13:33:16Z</dcterms:modified>
</cp:coreProperties>
</file>